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5"/>
  </p:notesMasterIdLst>
  <p:sldIdLst>
    <p:sldId id="274" r:id="rId5"/>
    <p:sldId id="753" r:id="rId6"/>
    <p:sldId id="752" r:id="rId7"/>
    <p:sldId id="754" r:id="rId8"/>
    <p:sldId id="755" r:id="rId9"/>
    <p:sldId id="742" r:id="rId10"/>
    <p:sldId id="750" r:id="rId11"/>
    <p:sldId id="751" r:id="rId12"/>
    <p:sldId id="756" r:id="rId13"/>
    <p:sldId id="757" r:id="rId14"/>
    <p:sldId id="758" r:id="rId15"/>
    <p:sldId id="759" r:id="rId16"/>
    <p:sldId id="761" r:id="rId17"/>
    <p:sldId id="762" r:id="rId18"/>
    <p:sldId id="763" r:id="rId19"/>
    <p:sldId id="764" r:id="rId20"/>
    <p:sldId id="765" r:id="rId21"/>
    <p:sldId id="766" r:id="rId22"/>
    <p:sldId id="767" r:id="rId23"/>
    <p:sldId id="694"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19" autoAdjust="0"/>
    <p:restoredTop sz="94660"/>
  </p:normalViewPr>
  <p:slideViewPr>
    <p:cSldViewPr snapToGrid="0">
      <p:cViewPr varScale="1">
        <p:scale>
          <a:sx n="115" d="100"/>
          <a:sy n="115" d="100"/>
        </p:scale>
        <p:origin x="1552" y="192"/>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684EC1-37F7-4213-AF92-0DB257ACFCB4}" type="datetimeFigureOut">
              <a:rPr lang="fi-FI" smtClean="0"/>
              <a:t>23.10.2019</a:t>
            </a:fld>
            <a:endParaRPr lang="fi-FI"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B40074-FF95-4BD9-9160-42A3679388F7}" type="slidenum">
              <a:rPr lang="fi-FI" smtClean="0"/>
              <a:t>‹#›</a:t>
            </a:fld>
            <a:endParaRPr lang="fi-FI"/>
          </a:p>
        </p:txBody>
      </p:sp>
    </p:spTree>
    <p:extLst>
      <p:ext uri="{BB962C8B-B14F-4D97-AF65-F5344CB8AC3E}">
        <p14:creationId xmlns:p14="http://schemas.microsoft.com/office/powerpoint/2010/main" val="2296287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1217" y="4105462"/>
            <a:ext cx="8350898" cy="429209"/>
          </a:xfrm>
          <a:prstGeom prst="rect">
            <a:avLst/>
          </a:prstGeom>
        </p:spPr>
        <p:txBody>
          <a:bodyPr anchor="b">
            <a:normAutofit/>
          </a:bodyPr>
          <a:lstStyle>
            <a:lvl1pPr algn="ctr">
              <a:defRPr sz="2000" b="1" i="1">
                <a:solidFill>
                  <a:schemeClr val="tx1"/>
                </a:solidFill>
                <a:latin typeface="Corbel" panose="020B0503020204020204" pitchFamily="34" charset="0"/>
              </a:defRPr>
            </a:lvl1pPr>
          </a:lstStyle>
          <a:p>
            <a:pPr lvl="0"/>
            <a:r>
              <a:rPr lang="en-US" dirty="0"/>
              <a:t>Edit Master text styles</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91696" y="1885822"/>
            <a:ext cx="5360605" cy="2042375"/>
          </a:xfrm>
          <a:prstGeom prst="rect">
            <a:avLst/>
          </a:prstGeom>
        </p:spPr>
      </p:pic>
      <p:sp>
        <p:nvSpPr>
          <p:cNvPr id="4" name="Rectangle 3"/>
          <p:cNvSpPr/>
          <p:nvPr userDrawn="1"/>
        </p:nvSpPr>
        <p:spPr>
          <a:xfrm>
            <a:off x="251520" y="5822028"/>
            <a:ext cx="864096" cy="847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5" name="Kuva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78357" y="5839156"/>
            <a:ext cx="673203" cy="762455"/>
          </a:xfrm>
          <a:prstGeom prst="rect">
            <a:avLst/>
          </a:prstGeom>
        </p:spPr>
      </p:pic>
    </p:spTree>
    <p:extLst>
      <p:ext uri="{BB962C8B-B14F-4D97-AF65-F5344CB8AC3E}">
        <p14:creationId xmlns:p14="http://schemas.microsoft.com/office/powerpoint/2010/main" val="78778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tsikko ja sisältö / OPET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dirty="0" err="1"/>
              <a:t>Otsikko</a:t>
            </a:r>
            <a:endParaRPr lang="en-US" dirty="0"/>
          </a:p>
        </p:txBody>
      </p:sp>
      <p:sp>
        <p:nvSpPr>
          <p:cNvPr id="5" name="Content Placeholder 2"/>
          <p:cNvSpPr>
            <a:spLocks noGrp="1"/>
          </p:cNvSpPr>
          <p:nvPr>
            <p:ph sz="half" idx="1"/>
          </p:nvPr>
        </p:nvSpPr>
        <p:spPr>
          <a:xfrm>
            <a:off x="331236" y="1368425"/>
            <a:ext cx="4697964"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7844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V otsikko ja sisältö /TYTT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dirty="0" err="1"/>
              <a:t>Otsikko</a:t>
            </a:r>
            <a:endParaRPr lang="en-US" dirty="0"/>
          </a:p>
        </p:txBody>
      </p:sp>
      <p:sp>
        <p:nvSpPr>
          <p:cNvPr id="4" name="Content Placeholder 2"/>
          <p:cNvSpPr>
            <a:spLocks noGrp="1"/>
          </p:cNvSpPr>
          <p:nvPr>
            <p:ph sz="half" idx="1"/>
          </p:nvPr>
        </p:nvSpPr>
        <p:spPr>
          <a:xfrm>
            <a:off x="3200400" y="1368425"/>
            <a:ext cx="5393093"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25773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V Otsikko ja sisältö / KART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dirty="0" err="1"/>
              <a:t>Otsikko</a:t>
            </a:r>
            <a:endParaRPr lang="en-US" dirty="0"/>
          </a:p>
        </p:txBody>
      </p:sp>
      <p:sp>
        <p:nvSpPr>
          <p:cNvPr id="6" name="Content Placeholder 2"/>
          <p:cNvSpPr>
            <a:spLocks noGrp="1"/>
          </p:cNvSpPr>
          <p:nvPr>
            <p:ph sz="half" idx="1"/>
          </p:nvPr>
        </p:nvSpPr>
        <p:spPr>
          <a:xfrm>
            <a:off x="331236" y="1368425"/>
            <a:ext cx="8262258"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65672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opet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98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urella sydämellä">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147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rt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dirty="0" err="1"/>
              <a:t>Otsikko</a:t>
            </a:r>
            <a:endParaRPr lang="en-US" dirty="0"/>
          </a:p>
        </p:txBody>
      </p:sp>
    </p:spTree>
    <p:extLst>
      <p:ext uri="{BB962C8B-B14F-4D97-AF65-F5344CB8AC3E}">
        <p14:creationId xmlns:p14="http://schemas.microsoft.com/office/powerpoint/2010/main" val="97117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tsikko ja sisältö">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dirty="0" err="1"/>
              <a:t>Otsikko</a:t>
            </a:r>
            <a:endParaRPr lang="en-US" dirty="0"/>
          </a:p>
        </p:txBody>
      </p:sp>
      <p:sp>
        <p:nvSpPr>
          <p:cNvPr id="13" name="Content Placeholder 2"/>
          <p:cNvSpPr>
            <a:spLocks noGrp="1"/>
          </p:cNvSpPr>
          <p:nvPr>
            <p:ph sz="half" idx="1"/>
          </p:nvPr>
        </p:nvSpPr>
        <p:spPr>
          <a:xfrm>
            <a:off x="331236" y="1368425"/>
            <a:ext cx="8262258"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21898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tsikko ja 2 sisältöä">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3886200"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462364" y="1368424"/>
            <a:ext cx="4131129" cy="5135013"/>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8"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dirty="0" err="1"/>
              <a:t>Otsikko</a:t>
            </a:r>
            <a:endParaRPr lang="en-US" dirty="0"/>
          </a:p>
        </p:txBody>
      </p:sp>
    </p:spTree>
    <p:extLst>
      <p:ext uri="{BB962C8B-B14F-4D97-AF65-F5344CB8AC3E}">
        <p14:creationId xmlns:p14="http://schemas.microsoft.com/office/powerpoint/2010/main" val="39132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tsikko ja 3 sisältöä">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3886200" cy="2354489"/>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endParaRPr lang="en-US" dirty="0"/>
          </a:p>
        </p:txBody>
      </p:sp>
      <p:sp>
        <p:nvSpPr>
          <p:cNvPr id="4" name="Content Placeholder 3"/>
          <p:cNvSpPr>
            <a:spLocks noGrp="1"/>
          </p:cNvSpPr>
          <p:nvPr>
            <p:ph sz="half" idx="2"/>
          </p:nvPr>
        </p:nvSpPr>
        <p:spPr>
          <a:xfrm>
            <a:off x="4462364" y="1368424"/>
            <a:ext cx="4131129" cy="5135013"/>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8"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dirty="0" err="1"/>
              <a:t>Otsikko</a:t>
            </a:r>
            <a:endParaRPr lang="en-US" dirty="0"/>
          </a:p>
        </p:txBody>
      </p:sp>
      <p:sp>
        <p:nvSpPr>
          <p:cNvPr id="6" name="Content Placeholder 2"/>
          <p:cNvSpPr>
            <a:spLocks noGrp="1"/>
          </p:cNvSpPr>
          <p:nvPr>
            <p:ph sz="half" idx="10"/>
          </p:nvPr>
        </p:nvSpPr>
        <p:spPr>
          <a:xfrm>
            <a:off x="331236" y="3900196"/>
            <a:ext cx="3886200" cy="2603241"/>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endParaRPr lang="en-US" dirty="0"/>
          </a:p>
        </p:txBody>
      </p:sp>
    </p:spTree>
    <p:extLst>
      <p:ext uri="{BB962C8B-B14F-4D97-AF65-F5344CB8AC3E}">
        <p14:creationId xmlns:p14="http://schemas.microsoft.com/office/powerpoint/2010/main" val="336930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yhjä">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331235" y="261257"/>
            <a:ext cx="8486193" cy="627950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endParaRPr lang="en-US" dirty="0"/>
          </a:p>
        </p:txBody>
      </p:sp>
    </p:spTree>
    <p:extLst>
      <p:ext uri="{BB962C8B-B14F-4D97-AF65-F5344CB8AC3E}">
        <p14:creationId xmlns:p14="http://schemas.microsoft.com/office/powerpoint/2010/main" val="1452920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tsikko ja sisältö / TYTT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dirty="0" err="1"/>
              <a:t>Otsikko</a:t>
            </a:r>
            <a:endParaRPr lang="en-US" dirty="0"/>
          </a:p>
        </p:txBody>
      </p:sp>
      <p:sp>
        <p:nvSpPr>
          <p:cNvPr id="4" name="Content Placeholder 2"/>
          <p:cNvSpPr>
            <a:spLocks noGrp="1"/>
          </p:cNvSpPr>
          <p:nvPr>
            <p:ph sz="half" idx="1"/>
          </p:nvPr>
        </p:nvSpPr>
        <p:spPr>
          <a:xfrm>
            <a:off x="331236" y="1368425"/>
            <a:ext cx="4697964"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6479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tsikko ja sisältö / LABORANTT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31236" y="457200"/>
            <a:ext cx="8262258" cy="645465"/>
          </a:xfrm>
          <a:prstGeom prst="rect">
            <a:avLst/>
          </a:prstGeom>
        </p:spPr>
        <p:txBody>
          <a:bodyPr anchor="b">
            <a:normAutofit/>
          </a:bodyPr>
          <a:lstStyle>
            <a:lvl1pPr algn="l">
              <a:defRPr sz="3800" b="1">
                <a:solidFill>
                  <a:schemeClr val="bg1"/>
                </a:solidFill>
                <a:latin typeface="Corbel" panose="020B0503020204020204" pitchFamily="34" charset="0"/>
              </a:defRPr>
            </a:lvl1pPr>
          </a:lstStyle>
          <a:p>
            <a:r>
              <a:rPr lang="en-US" dirty="0" err="1"/>
              <a:t>Otsikko</a:t>
            </a:r>
            <a:endParaRPr lang="en-US" dirty="0"/>
          </a:p>
        </p:txBody>
      </p:sp>
      <p:sp>
        <p:nvSpPr>
          <p:cNvPr id="4" name="Content Placeholder 2"/>
          <p:cNvSpPr>
            <a:spLocks noGrp="1"/>
          </p:cNvSpPr>
          <p:nvPr>
            <p:ph sz="half" idx="1"/>
          </p:nvPr>
        </p:nvSpPr>
        <p:spPr>
          <a:xfrm>
            <a:off x="4226766" y="1368425"/>
            <a:ext cx="4366727" cy="5135012"/>
          </a:xfrm>
          <a:prstGeom prst="rect">
            <a:avLst/>
          </a:prstGeom>
        </p:spPr>
        <p:txBody>
          <a:bodyPr/>
          <a:lstStyle>
            <a:lvl1pPr marL="0" indent="0">
              <a:buNone/>
              <a:defRPr>
                <a:latin typeface="Corbel" panose="020B0503020204020204" pitchFamily="34" charset="0"/>
              </a:defRPr>
            </a:lvl1pPr>
            <a:lvl2pPr algn="l">
              <a:defRPr>
                <a:latin typeface="Corbel" panose="020B0503020204020204" pitchFamily="34" charset="0"/>
              </a:defRPr>
            </a:lvl2pPr>
            <a:lvl3pPr algn="l">
              <a:defRPr>
                <a:latin typeface="Corbel" panose="020B0503020204020204" pitchFamily="34" charset="0"/>
              </a:defRPr>
            </a:lvl3pPr>
            <a:lvl4pPr algn="l">
              <a:defRPr>
                <a:latin typeface="Corbel" panose="020B0503020204020204" pitchFamily="34" charset="0"/>
              </a:defRPr>
            </a:lvl4pPr>
            <a:lvl5pPr algn="l">
              <a:defRPr>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89213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105097"/>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95" r:id="rId3"/>
    <p:sldLayoutId id="2147483675" r:id="rId4"/>
    <p:sldLayoutId id="2147483664" r:id="rId5"/>
    <p:sldLayoutId id="2147483674" r:id="rId6"/>
    <p:sldLayoutId id="2147483673" r:id="rId7"/>
    <p:sldLayoutId id="2147483678" r:id="rId8"/>
    <p:sldLayoutId id="2147483680" r:id="rId9"/>
    <p:sldLayoutId id="2147483681" r:id="rId10"/>
    <p:sldLayoutId id="2147483696" r:id="rId11"/>
    <p:sldLayoutId id="2147483679" r:id="rId12"/>
    <p:sldLayoutId id="214748369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217" y="4105462"/>
            <a:ext cx="8350898" cy="1196211"/>
          </a:xfrm>
        </p:spPr>
        <p:txBody>
          <a:bodyPr>
            <a:normAutofit/>
          </a:bodyPr>
          <a:lstStyle/>
          <a:p>
            <a:r>
              <a:rPr lang="fi-FI" dirty="0"/>
              <a:t>Basics in </a:t>
            </a:r>
            <a:r>
              <a:rPr lang="fi-FI" dirty="0" err="1"/>
              <a:t>programming</a:t>
            </a:r>
            <a:br>
              <a:rPr lang="fi-FI" dirty="0"/>
            </a:br>
            <a:endParaRPr lang="fi-FI" dirty="0"/>
          </a:p>
        </p:txBody>
      </p:sp>
    </p:spTree>
    <p:extLst>
      <p:ext uri="{BB962C8B-B14F-4D97-AF65-F5344CB8AC3E}">
        <p14:creationId xmlns:p14="http://schemas.microsoft.com/office/powerpoint/2010/main" val="4009268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Overriding the Functionality of a Parent Class</a:t>
            </a:r>
          </a:p>
          <a:p>
            <a:endParaRPr lang="fi-FI" dirty="0"/>
          </a:p>
          <a:p>
            <a:r>
              <a:rPr lang="fi-FI" dirty="0">
                <a:solidFill>
                  <a:srgbClr val="7030A0"/>
                </a:solidFill>
              </a:rPr>
              <a:t>Class </a:t>
            </a:r>
            <a:r>
              <a:rPr lang="fi-FI" dirty="0" err="1">
                <a:solidFill>
                  <a:srgbClr val="7030A0"/>
                </a:solidFill>
              </a:rPr>
              <a:t>Dog</a:t>
            </a:r>
            <a:r>
              <a:rPr lang="fi-FI" dirty="0">
                <a:solidFill>
                  <a:srgbClr val="7030A0"/>
                </a:solidFill>
              </a:rPr>
              <a:t>: </a:t>
            </a:r>
          </a:p>
          <a:p>
            <a:r>
              <a:rPr lang="fi-FI" dirty="0">
                <a:solidFill>
                  <a:srgbClr val="7030A0"/>
                </a:solidFill>
              </a:rPr>
              <a:t>	</a:t>
            </a:r>
            <a:r>
              <a:rPr lang="fi-FI" dirty="0" err="1">
                <a:solidFill>
                  <a:srgbClr val="7030A0"/>
                </a:solidFill>
              </a:rPr>
              <a:t>park</a:t>
            </a:r>
            <a:r>
              <a:rPr lang="fi-FI" dirty="0">
                <a:solidFill>
                  <a:srgbClr val="7030A0"/>
                </a:solidFill>
              </a:rPr>
              <a:t>(</a:t>
            </a:r>
            <a:r>
              <a:rPr lang="fi-FI" dirty="0" err="1">
                <a:solidFill>
                  <a:srgbClr val="7030A0"/>
                </a:solidFill>
              </a:rPr>
              <a:t>self</a:t>
            </a:r>
            <a:r>
              <a:rPr lang="fi-FI" dirty="0">
                <a:solidFill>
                  <a:srgbClr val="7030A0"/>
                </a:solidFill>
              </a:rPr>
              <a:t>):</a:t>
            </a:r>
          </a:p>
          <a:p>
            <a:r>
              <a:rPr lang="fi-FI" dirty="0">
                <a:solidFill>
                  <a:srgbClr val="7030A0"/>
                </a:solidFill>
              </a:rPr>
              <a:t>		</a:t>
            </a:r>
            <a:r>
              <a:rPr lang="fi-FI" dirty="0" err="1">
                <a:solidFill>
                  <a:srgbClr val="7030A0"/>
                </a:solidFill>
              </a:rPr>
              <a:t>print</a:t>
            </a:r>
            <a:r>
              <a:rPr lang="fi-FI" dirty="0">
                <a:solidFill>
                  <a:srgbClr val="7030A0"/>
                </a:solidFill>
              </a:rPr>
              <a:t>(”vuh vuh”)</a:t>
            </a:r>
          </a:p>
          <a:p>
            <a:endParaRPr lang="fi-FI" dirty="0">
              <a:solidFill>
                <a:srgbClr val="7030A0"/>
              </a:solidFill>
            </a:endParaRPr>
          </a:p>
          <a:p>
            <a:r>
              <a:rPr lang="fi-FI" dirty="0" err="1">
                <a:solidFill>
                  <a:srgbClr val="7030A0"/>
                </a:solidFill>
              </a:rPr>
              <a:t>class</a:t>
            </a:r>
            <a:r>
              <a:rPr lang="fi-FI" dirty="0">
                <a:solidFill>
                  <a:srgbClr val="7030A0"/>
                </a:solidFill>
              </a:rPr>
              <a:t> </a:t>
            </a:r>
            <a:r>
              <a:rPr lang="fi-FI" dirty="0" err="1">
                <a:solidFill>
                  <a:srgbClr val="7030A0"/>
                </a:solidFill>
              </a:rPr>
              <a:t>SomeBreed</a:t>
            </a:r>
            <a:r>
              <a:rPr lang="fi-FI" dirty="0">
                <a:solidFill>
                  <a:srgbClr val="7030A0"/>
                </a:solidFill>
              </a:rPr>
              <a:t>(</a:t>
            </a:r>
            <a:r>
              <a:rPr lang="fi-FI" dirty="0" err="1">
                <a:solidFill>
                  <a:srgbClr val="7030A0"/>
                </a:solidFill>
              </a:rPr>
              <a:t>Dog</a:t>
            </a:r>
            <a:r>
              <a:rPr lang="fi-FI" dirty="0">
                <a:solidFill>
                  <a:srgbClr val="7030A0"/>
                </a:solidFill>
              </a:rPr>
              <a:t>):</a:t>
            </a:r>
          </a:p>
          <a:p>
            <a:r>
              <a:rPr lang="fi-FI" dirty="0">
                <a:solidFill>
                  <a:srgbClr val="7030A0"/>
                </a:solidFill>
              </a:rPr>
              <a:t>	</a:t>
            </a:r>
            <a:r>
              <a:rPr lang="fi-FI" dirty="0" err="1">
                <a:solidFill>
                  <a:srgbClr val="7030A0"/>
                </a:solidFill>
              </a:rPr>
              <a:t>park</a:t>
            </a:r>
            <a:r>
              <a:rPr lang="fi-FI" dirty="0">
                <a:solidFill>
                  <a:srgbClr val="7030A0"/>
                </a:solidFill>
              </a:rPr>
              <a:t>(</a:t>
            </a:r>
            <a:r>
              <a:rPr lang="fi-FI" dirty="0" err="1">
                <a:solidFill>
                  <a:srgbClr val="7030A0"/>
                </a:solidFill>
              </a:rPr>
              <a:t>self</a:t>
            </a:r>
            <a:r>
              <a:rPr lang="fi-FI" dirty="0">
                <a:solidFill>
                  <a:srgbClr val="7030A0"/>
                </a:solidFill>
              </a:rPr>
              <a:t>):</a:t>
            </a:r>
          </a:p>
          <a:p>
            <a:r>
              <a:rPr lang="fi-FI" dirty="0">
                <a:solidFill>
                  <a:srgbClr val="7030A0"/>
                </a:solidFill>
              </a:rPr>
              <a:t>		</a:t>
            </a:r>
            <a:r>
              <a:rPr lang="fi-FI" dirty="0" err="1">
                <a:solidFill>
                  <a:srgbClr val="7030A0"/>
                </a:solidFill>
              </a:rPr>
              <a:t>print</a:t>
            </a:r>
            <a:r>
              <a:rPr lang="fi-FI" dirty="0">
                <a:solidFill>
                  <a:srgbClr val="7030A0"/>
                </a:solidFill>
              </a:rPr>
              <a:t>(”hau hau”)</a:t>
            </a:r>
          </a:p>
          <a:p>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spTree>
    <p:extLst>
      <p:ext uri="{BB962C8B-B14F-4D97-AF65-F5344CB8AC3E}">
        <p14:creationId xmlns:p14="http://schemas.microsoft.com/office/powerpoint/2010/main" val="2326511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Operator overloading</a:t>
            </a:r>
          </a:p>
          <a:p>
            <a:endParaRPr lang="fi-FI" dirty="0"/>
          </a:p>
          <a:p>
            <a:r>
              <a:rPr lang="fi-FI" dirty="0" err="1"/>
              <a:t>Suppose</a:t>
            </a:r>
            <a:r>
              <a:rPr lang="fi-FI" dirty="0"/>
              <a:t> </a:t>
            </a:r>
            <a:r>
              <a:rPr lang="fi-FI" dirty="0" err="1"/>
              <a:t>you</a:t>
            </a:r>
            <a:r>
              <a:rPr lang="fi-FI" dirty="0"/>
              <a:t> </a:t>
            </a:r>
            <a:r>
              <a:rPr lang="fi-FI" dirty="0" err="1"/>
              <a:t>have</a:t>
            </a:r>
            <a:r>
              <a:rPr lang="fi-FI" dirty="0"/>
              <a:t> </a:t>
            </a:r>
            <a:r>
              <a:rPr lang="fi-FI" dirty="0" err="1"/>
              <a:t>created</a:t>
            </a:r>
            <a:r>
              <a:rPr lang="fi-FI" dirty="0"/>
              <a:t> a </a:t>
            </a:r>
            <a:r>
              <a:rPr lang="fi-FI" dirty="0" err="1"/>
              <a:t>Vector</a:t>
            </a:r>
            <a:r>
              <a:rPr lang="fi-FI" dirty="0"/>
              <a:t> </a:t>
            </a:r>
            <a:r>
              <a:rPr lang="fi-FI" dirty="0" err="1"/>
              <a:t>class</a:t>
            </a:r>
            <a:r>
              <a:rPr lang="fi-FI" dirty="0"/>
              <a:t> to </a:t>
            </a:r>
            <a:r>
              <a:rPr lang="fi-FI" dirty="0" err="1"/>
              <a:t>represent</a:t>
            </a:r>
            <a:r>
              <a:rPr lang="fi-FI" dirty="0"/>
              <a:t> </a:t>
            </a:r>
            <a:r>
              <a:rPr lang="fi-FI" dirty="0" err="1"/>
              <a:t>two-dimensional</a:t>
            </a:r>
            <a:r>
              <a:rPr lang="fi-FI" dirty="0"/>
              <a:t> </a:t>
            </a:r>
            <a:r>
              <a:rPr lang="fi-FI" dirty="0" err="1"/>
              <a:t>vectors</a:t>
            </a:r>
            <a:r>
              <a:rPr lang="fi-FI" dirty="0"/>
              <a:t>, </a:t>
            </a:r>
            <a:r>
              <a:rPr lang="fi-FI" dirty="0" err="1"/>
              <a:t>what</a:t>
            </a:r>
            <a:r>
              <a:rPr lang="fi-FI" dirty="0"/>
              <a:t> </a:t>
            </a:r>
            <a:r>
              <a:rPr lang="fi-FI" dirty="0" err="1"/>
              <a:t>happens</a:t>
            </a:r>
            <a:r>
              <a:rPr lang="fi-FI" dirty="0"/>
              <a:t> </a:t>
            </a:r>
            <a:r>
              <a:rPr lang="fi-FI" dirty="0" err="1"/>
              <a:t>when</a:t>
            </a:r>
            <a:r>
              <a:rPr lang="fi-FI" dirty="0"/>
              <a:t> </a:t>
            </a:r>
            <a:r>
              <a:rPr lang="fi-FI" dirty="0" err="1"/>
              <a:t>you</a:t>
            </a:r>
            <a:r>
              <a:rPr lang="fi-FI" dirty="0"/>
              <a:t> </a:t>
            </a:r>
            <a:r>
              <a:rPr lang="fi-FI" dirty="0" err="1"/>
              <a:t>use</a:t>
            </a:r>
            <a:r>
              <a:rPr lang="fi-FI" dirty="0"/>
              <a:t> </a:t>
            </a:r>
            <a:r>
              <a:rPr lang="fi-FI" dirty="0" err="1"/>
              <a:t>the</a:t>
            </a:r>
            <a:r>
              <a:rPr lang="fi-FI" dirty="0"/>
              <a:t> plus </a:t>
            </a:r>
            <a:r>
              <a:rPr lang="fi-FI" dirty="0" err="1"/>
              <a:t>operator</a:t>
            </a:r>
            <a:r>
              <a:rPr lang="fi-FI" dirty="0"/>
              <a:t> to </a:t>
            </a:r>
            <a:r>
              <a:rPr lang="fi-FI" dirty="0" err="1"/>
              <a:t>add</a:t>
            </a:r>
            <a:r>
              <a:rPr lang="fi-FI" dirty="0"/>
              <a:t> </a:t>
            </a:r>
            <a:r>
              <a:rPr lang="fi-FI" dirty="0" err="1"/>
              <a:t>them</a:t>
            </a:r>
            <a:r>
              <a:rPr lang="fi-FI" dirty="0"/>
              <a:t>? </a:t>
            </a:r>
          </a:p>
          <a:p>
            <a:r>
              <a:rPr lang="fi-FI" dirty="0" err="1"/>
              <a:t>You</a:t>
            </a:r>
            <a:r>
              <a:rPr lang="fi-FI" dirty="0"/>
              <a:t> </a:t>
            </a:r>
            <a:r>
              <a:rPr lang="fi-FI" dirty="0" err="1"/>
              <a:t>could</a:t>
            </a:r>
            <a:r>
              <a:rPr lang="fi-FI" dirty="0"/>
              <a:t>, </a:t>
            </a:r>
            <a:r>
              <a:rPr lang="fi-FI" dirty="0" err="1"/>
              <a:t>however</a:t>
            </a:r>
            <a:r>
              <a:rPr lang="fi-FI" dirty="0"/>
              <a:t>, </a:t>
            </a:r>
            <a:r>
              <a:rPr lang="fi-FI" dirty="0" err="1"/>
              <a:t>define</a:t>
            </a:r>
            <a:r>
              <a:rPr lang="fi-FI" dirty="0"/>
              <a:t> </a:t>
            </a:r>
            <a:r>
              <a:rPr lang="fi-FI" dirty="0" err="1"/>
              <a:t>the</a:t>
            </a:r>
            <a:r>
              <a:rPr lang="fi-FI" dirty="0"/>
              <a:t> </a:t>
            </a:r>
            <a:r>
              <a:rPr lang="fi-FI" i="1" dirty="0"/>
              <a:t>__</a:t>
            </a:r>
            <a:r>
              <a:rPr lang="fi-FI" i="1" dirty="0" err="1"/>
              <a:t>add</a:t>
            </a:r>
            <a:r>
              <a:rPr lang="fi-FI" i="1" dirty="0"/>
              <a:t>__</a:t>
            </a:r>
            <a:r>
              <a:rPr lang="fi-FI" dirty="0"/>
              <a:t> </a:t>
            </a:r>
            <a:r>
              <a:rPr lang="fi-FI" dirty="0" err="1"/>
              <a:t>method</a:t>
            </a:r>
            <a:r>
              <a:rPr lang="fi-FI" dirty="0"/>
              <a:t> in </a:t>
            </a:r>
            <a:r>
              <a:rPr lang="fi-FI" dirty="0" err="1"/>
              <a:t>your</a:t>
            </a:r>
            <a:r>
              <a:rPr lang="fi-FI" dirty="0"/>
              <a:t> </a:t>
            </a:r>
            <a:r>
              <a:rPr lang="fi-FI" dirty="0" err="1"/>
              <a:t>class</a:t>
            </a:r>
            <a:r>
              <a:rPr lang="fi-FI" dirty="0"/>
              <a:t> to </a:t>
            </a:r>
            <a:r>
              <a:rPr lang="fi-FI" dirty="0" err="1"/>
              <a:t>perform</a:t>
            </a:r>
            <a:r>
              <a:rPr lang="fi-FI" dirty="0"/>
              <a:t> </a:t>
            </a:r>
            <a:r>
              <a:rPr lang="fi-FI" dirty="0" err="1"/>
              <a:t>vector</a:t>
            </a:r>
            <a:r>
              <a:rPr lang="fi-FI" dirty="0"/>
              <a:t> </a:t>
            </a:r>
            <a:r>
              <a:rPr lang="fi-FI" dirty="0" err="1"/>
              <a:t>addition</a:t>
            </a:r>
            <a:r>
              <a:rPr lang="fi-FI" dirty="0"/>
              <a:t> and </a:t>
            </a:r>
            <a:r>
              <a:rPr lang="fi-FI" dirty="0" err="1"/>
              <a:t>then</a:t>
            </a:r>
            <a:r>
              <a:rPr lang="fi-FI" dirty="0"/>
              <a:t> </a:t>
            </a:r>
            <a:r>
              <a:rPr lang="fi-FI" dirty="0" err="1"/>
              <a:t>the</a:t>
            </a:r>
            <a:r>
              <a:rPr lang="fi-FI" dirty="0"/>
              <a:t> plus </a:t>
            </a:r>
            <a:r>
              <a:rPr lang="fi-FI" dirty="0" err="1"/>
              <a:t>operator</a:t>
            </a:r>
            <a:r>
              <a:rPr lang="fi-FI" dirty="0"/>
              <a:t> </a:t>
            </a:r>
            <a:r>
              <a:rPr lang="fi-FI" dirty="0" err="1"/>
              <a:t>would</a:t>
            </a:r>
            <a:r>
              <a:rPr lang="fi-FI" dirty="0"/>
              <a:t> </a:t>
            </a:r>
            <a:r>
              <a:rPr lang="fi-FI" dirty="0" err="1"/>
              <a:t>behave</a:t>
            </a:r>
            <a:r>
              <a:rPr lang="fi-FI" dirty="0"/>
              <a:t> as per </a:t>
            </a:r>
            <a:r>
              <a:rPr lang="fi-FI" dirty="0" err="1"/>
              <a:t>expectation</a:t>
            </a:r>
            <a:r>
              <a:rPr lang="fi-FI" dirty="0"/>
              <a:t> −</a:t>
            </a:r>
          </a:p>
          <a:p>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spTree>
    <p:extLst>
      <p:ext uri="{BB962C8B-B14F-4D97-AF65-F5344CB8AC3E}">
        <p14:creationId xmlns:p14="http://schemas.microsoft.com/office/powerpoint/2010/main" val="934924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Operator overloading</a:t>
            </a:r>
          </a:p>
          <a:p>
            <a:endParaRPr lang="fi-FI" dirty="0"/>
          </a:p>
          <a:p>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pic>
        <p:nvPicPr>
          <p:cNvPr id="2" name="Picture 1">
            <a:extLst>
              <a:ext uri="{FF2B5EF4-FFF2-40B4-BE49-F238E27FC236}">
                <a16:creationId xmlns:a16="http://schemas.microsoft.com/office/drawing/2014/main" id="{909C70E3-D64D-5B47-9958-97F8049EDB4E}"/>
              </a:ext>
            </a:extLst>
          </p:cNvPr>
          <p:cNvPicPr>
            <a:picLocks noChangeAspect="1"/>
          </p:cNvPicPr>
          <p:nvPr/>
        </p:nvPicPr>
        <p:blipFill>
          <a:blip r:embed="rId2"/>
          <a:stretch>
            <a:fillRect/>
          </a:stretch>
        </p:blipFill>
        <p:spPr>
          <a:xfrm>
            <a:off x="538699" y="2095001"/>
            <a:ext cx="8372036" cy="3323359"/>
          </a:xfrm>
          <a:prstGeom prst="rect">
            <a:avLst/>
          </a:prstGeom>
        </p:spPr>
      </p:pic>
    </p:spTree>
    <p:extLst>
      <p:ext uri="{BB962C8B-B14F-4D97-AF65-F5344CB8AC3E}">
        <p14:creationId xmlns:p14="http://schemas.microsoft.com/office/powerpoint/2010/main" val="3669020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Operator overloading</a:t>
            </a:r>
          </a:p>
          <a:p>
            <a:endParaRPr lang="fi-FI" dirty="0"/>
          </a:p>
          <a:p>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pic>
        <p:nvPicPr>
          <p:cNvPr id="4" name="Picture 3">
            <a:extLst>
              <a:ext uri="{FF2B5EF4-FFF2-40B4-BE49-F238E27FC236}">
                <a16:creationId xmlns:a16="http://schemas.microsoft.com/office/drawing/2014/main" id="{4FCD8EEB-9077-3748-B13D-F2FBCAD4F30B}"/>
              </a:ext>
            </a:extLst>
          </p:cNvPr>
          <p:cNvPicPr>
            <a:picLocks noChangeAspect="1"/>
          </p:cNvPicPr>
          <p:nvPr/>
        </p:nvPicPr>
        <p:blipFill>
          <a:blip r:embed="rId2"/>
          <a:stretch>
            <a:fillRect/>
          </a:stretch>
        </p:blipFill>
        <p:spPr>
          <a:xfrm>
            <a:off x="331236" y="1976581"/>
            <a:ext cx="8535286" cy="3883781"/>
          </a:xfrm>
          <a:prstGeom prst="rect">
            <a:avLst/>
          </a:prstGeom>
        </p:spPr>
      </p:pic>
    </p:spTree>
    <p:extLst>
      <p:ext uri="{BB962C8B-B14F-4D97-AF65-F5344CB8AC3E}">
        <p14:creationId xmlns:p14="http://schemas.microsoft.com/office/powerpoint/2010/main" val="271753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Operator overloading</a:t>
            </a:r>
          </a:p>
          <a:p>
            <a:endParaRPr lang="fi-FI" dirty="0"/>
          </a:p>
          <a:p>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pic>
        <p:nvPicPr>
          <p:cNvPr id="2" name="Picture 1">
            <a:extLst>
              <a:ext uri="{FF2B5EF4-FFF2-40B4-BE49-F238E27FC236}">
                <a16:creationId xmlns:a16="http://schemas.microsoft.com/office/drawing/2014/main" id="{C1A454D1-B791-7749-BAD6-017AF5DB610D}"/>
              </a:ext>
            </a:extLst>
          </p:cNvPr>
          <p:cNvPicPr>
            <a:picLocks noChangeAspect="1"/>
          </p:cNvPicPr>
          <p:nvPr/>
        </p:nvPicPr>
        <p:blipFill>
          <a:blip r:embed="rId2"/>
          <a:stretch>
            <a:fillRect/>
          </a:stretch>
        </p:blipFill>
        <p:spPr>
          <a:xfrm>
            <a:off x="331236" y="2095001"/>
            <a:ext cx="8555156" cy="3516314"/>
          </a:xfrm>
          <a:prstGeom prst="rect">
            <a:avLst/>
          </a:prstGeom>
        </p:spPr>
      </p:pic>
    </p:spTree>
    <p:extLst>
      <p:ext uri="{BB962C8B-B14F-4D97-AF65-F5344CB8AC3E}">
        <p14:creationId xmlns:p14="http://schemas.microsoft.com/office/powerpoint/2010/main" val="179934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Operator overloading</a:t>
            </a:r>
          </a:p>
          <a:p>
            <a:endParaRPr lang="fi-FI" dirty="0"/>
          </a:p>
          <a:p>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pic>
        <p:nvPicPr>
          <p:cNvPr id="4" name="Picture 3">
            <a:extLst>
              <a:ext uri="{FF2B5EF4-FFF2-40B4-BE49-F238E27FC236}">
                <a16:creationId xmlns:a16="http://schemas.microsoft.com/office/drawing/2014/main" id="{A178F873-1BA9-9141-AFFF-94E86AB2EBDE}"/>
              </a:ext>
            </a:extLst>
          </p:cNvPr>
          <p:cNvPicPr>
            <a:picLocks noChangeAspect="1"/>
          </p:cNvPicPr>
          <p:nvPr/>
        </p:nvPicPr>
        <p:blipFill>
          <a:blip r:embed="rId2"/>
          <a:stretch>
            <a:fillRect/>
          </a:stretch>
        </p:blipFill>
        <p:spPr>
          <a:xfrm>
            <a:off x="331236" y="1966911"/>
            <a:ext cx="8478982" cy="3934749"/>
          </a:xfrm>
          <a:prstGeom prst="rect">
            <a:avLst/>
          </a:prstGeom>
        </p:spPr>
      </p:pic>
    </p:spTree>
    <p:extLst>
      <p:ext uri="{BB962C8B-B14F-4D97-AF65-F5344CB8AC3E}">
        <p14:creationId xmlns:p14="http://schemas.microsoft.com/office/powerpoint/2010/main" val="61395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Operator overloading</a:t>
            </a:r>
          </a:p>
          <a:p>
            <a:endParaRPr lang="fi-FI" dirty="0"/>
          </a:p>
          <a:p>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pic>
        <p:nvPicPr>
          <p:cNvPr id="2" name="Picture 1">
            <a:extLst>
              <a:ext uri="{FF2B5EF4-FFF2-40B4-BE49-F238E27FC236}">
                <a16:creationId xmlns:a16="http://schemas.microsoft.com/office/drawing/2014/main" id="{B6D23E90-C635-0441-96B7-9B9780CA4289}"/>
              </a:ext>
            </a:extLst>
          </p:cNvPr>
          <p:cNvPicPr>
            <a:picLocks noChangeAspect="1"/>
          </p:cNvPicPr>
          <p:nvPr/>
        </p:nvPicPr>
        <p:blipFill>
          <a:blip r:embed="rId2"/>
          <a:stretch>
            <a:fillRect/>
          </a:stretch>
        </p:blipFill>
        <p:spPr>
          <a:xfrm>
            <a:off x="256534" y="2429164"/>
            <a:ext cx="8728901" cy="2487415"/>
          </a:xfrm>
          <a:prstGeom prst="rect">
            <a:avLst/>
          </a:prstGeom>
        </p:spPr>
      </p:pic>
    </p:spTree>
    <p:extLst>
      <p:ext uri="{BB962C8B-B14F-4D97-AF65-F5344CB8AC3E}">
        <p14:creationId xmlns:p14="http://schemas.microsoft.com/office/powerpoint/2010/main" val="3082007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Operator overloading</a:t>
            </a:r>
          </a:p>
          <a:p>
            <a:endParaRPr lang="fi-FI" dirty="0"/>
          </a:p>
          <a:p>
            <a:r>
              <a:rPr lang="fi-FI" dirty="0" err="1"/>
              <a:t>Example</a:t>
            </a:r>
            <a:r>
              <a:rPr lang="fi-FI" dirty="0"/>
              <a:t>: </a:t>
            </a:r>
            <a:r>
              <a:rPr lang="fi-FI" dirty="0" err="1"/>
              <a:t>implement</a:t>
            </a:r>
            <a:r>
              <a:rPr lang="fi-FI" dirty="0"/>
              <a:t> </a:t>
            </a:r>
            <a:r>
              <a:rPr lang="fi-FI" dirty="0" err="1"/>
              <a:t>subtract</a:t>
            </a:r>
            <a:r>
              <a:rPr lang="fi-FI" dirty="0"/>
              <a:t>, </a:t>
            </a:r>
            <a:r>
              <a:rPr lang="fi-FI" dirty="0" err="1"/>
              <a:t>multiplication</a:t>
            </a:r>
            <a:r>
              <a:rPr lang="fi-FI" dirty="0"/>
              <a:t> and division of </a:t>
            </a:r>
            <a:r>
              <a:rPr lang="fi-FI" dirty="0" err="1"/>
              <a:t>Vector</a:t>
            </a:r>
            <a:endParaRPr lang="fi-FI" dirty="0"/>
          </a:p>
          <a:p>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spTree>
    <p:extLst>
      <p:ext uri="{BB962C8B-B14F-4D97-AF65-F5344CB8AC3E}">
        <p14:creationId xmlns:p14="http://schemas.microsoft.com/office/powerpoint/2010/main" val="101823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Operator overloading</a:t>
            </a:r>
          </a:p>
          <a:p>
            <a:endParaRPr lang="fi-FI" dirty="0"/>
          </a:p>
          <a:p>
            <a:r>
              <a:rPr lang="fi-FI" dirty="0" err="1"/>
              <a:t>Example</a:t>
            </a:r>
            <a:r>
              <a:rPr lang="fi-FI" dirty="0"/>
              <a:t>: </a:t>
            </a:r>
            <a:r>
              <a:rPr lang="fi-FI" dirty="0" err="1"/>
              <a:t>implement</a:t>
            </a:r>
            <a:r>
              <a:rPr lang="fi-FI" dirty="0"/>
              <a:t> </a:t>
            </a:r>
            <a:r>
              <a:rPr lang="fi-FI" dirty="0" err="1"/>
              <a:t>subtract</a:t>
            </a:r>
            <a:r>
              <a:rPr lang="fi-FI" dirty="0"/>
              <a:t>, </a:t>
            </a:r>
            <a:r>
              <a:rPr lang="fi-FI" dirty="0" err="1"/>
              <a:t>multiplication</a:t>
            </a:r>
            <a:r>
              <a:rPr lang="fi-FI" dirty="0"/>
              <a:t> and division of </a:t>
            </a:r>
            <a:r>
              <a:rPr lang="fi-FI" dirty="0" err="1"/>
              <a:t>Vector</a:t>
            </a:r>
            <a:endParaRPr lang="fi-FI" dirty="0"/>
          </a:p>
          <a:p>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spTree>
    <p:extLst>
      <p:ext uri="{BB962C8B-B14F-4D97-AF65-F5344CB8AC3E}">
        <p14:creationId xmlns:p14="http://schemas.microsoft.com/office/powerpoint/2010/main" val="324049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Operator overloading</a:t>
            </a:r>
          </a:p>
          <a:p>
            <a:endParaRPr lang="fi-FI" dirty="0"/>
          </a:p>
          <a:p>
            <a:r>
              <a:rPr lang="fi-FI" dirty="0" err="1"/>
              <a:t>Example</a:t>
            </a:r>
            <a:r>
              <a:rPr lang="fi-FI" dirty="0"/>
              <a:t>: </a:t>
            </a:r>
            <a:r>
              <a:rPr lang="fi-FI" dirty="0" err="1"/>
              <a:t>implement</a:t>
            </a:r>
            <a:r>
              <a:rPr lang="fi-FI" dirty="0"/>
              <a:t> </a:t>
            </a:r>
            <a:r>
              <a:rPr lang="fi-FI" dirty="0" err="1"/>
              <a:t>subtract</a:t>
            </a:r>
            <a:r>
              <a:rPr lang="fi-FI" dirty="0"/>
              <a:t>, </a:t>
            </a:r>
            <a:r>
              <a:rPr lang="fi-FI" dirty="0" err="1"/>
              <a:t>multiplication</a:t>
            </a:r>
            <a:r>
              <a:rPr lang="fi-FI" dirty="0"/>
              <a:t> and division of </a:t>
            </a:r>
            <a:r>
              <a:rPr lang="fi-FI" dirty="0" err="1"/>
              <a:t>Vector</a:t>
            </a:r>
            <a:endParaRPr lang="fi-FI" dirty="0"/>
          </a:p>
          <a:p>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spTree>
    <p:extLst>
      <p:ext uri="{BB962C8B-B14F-4D97-AF65-F5344CB8AC3E}">
        <p14:creationId xmlns:p14="http://schemas.microsoft.com/office/powerpoint/2010/main" val="343670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Inheritance</a:t>
            </a:r>
          </a:p>
          <a:p>
            <a:endParaRPr lang="fi-FI" dirty="0"/>
          </a:p>
          <a:p>
            <a:r>
              <a:rPr lang="fi-FI" dirty="0"/>
              <a:t>In </a:t>
            </a:r>
            <a:r>
              <a:rPr lang="fi-FI" dirty="0" err="1"/>
              <a:t>multiple</a:t>
            </a:r>
            <a:r>
              <a:rPr lang="fi-FI" dirty="0"/>
              <a:t> </a:t>
            </a:r>
            <a:r>
              <a:rPr lang="fi-FI" dirty="0" err="1"/>
              <a:t>inheritance</a:t>
            </a:r>
            <a:r>
              <a:rPr lang="fi-FI" dirty="0"/>
              <a:t>, </a:t>
            </a:r>
            <a:r>
              <a:rPr lang="fi-FI" dirty="0" err="1"/>
              <a:t>the</a:t>
            </a:r>
            <a:r>
              <a:rPr lang="fi-FI" dirty="0"/>
              <a:t> </a:t>
            </a:r>
            <a:r>
              <a:rPr lang="fi-FI" dirty="0" err="1"/>
              <a:t>features</a:t>
            </a:r>
            <a:r>
              <a:rPr lang="fi-FI" dirty="0"/>
              <a:t> of </a:t>
            </a:r>
            <a:r>
              <a:rPr lang="fi-FI" dirty="0" err="1"/>
              <a:t>all</a:t>
            </a:r>
            <a:r>
              <a:rPr lang="fi-FI" dirty="0"/>
              <a:t> </a:t>
            </a:r>
            <a:r>
              <a:rPr lang="fi-FI" dirty="0" err="1"/>
              <a:t>the</a:t>
            </a:r>
            <a:r>
              <a:rPr lang="fi-FI" dirty="0"/>
              <a:t> </a:t>
            </a:r>
            <a:r>
              <a:rPr lang="fi-FI" dirty="0" err="1"/>
              <a:t>base</a:t>
            </a:r>
            <a:r>
              <a:rPr lang="fi-FI" dirty="0"/>
              <a:t> </a:t>
            </a:r>
            <a:r>
              <a:rPr lang="fi-FI" dirty="0" err="1"/>
              <a:t>classes</a:t>
            </a:r>
            <a:r>
              <a:rPr lang="fi-FI" dirty="0"/>
              <a:t> </a:t>
            </a:r>
            <a:r>
              <a:rPr lang="fi-FI" dirty="0" err="1"/>
              <a:t>are</a:t>
            </a:r>
            <a:r>
              <a:rPr lang="fi-FI" dirty="0"/>
              <a:t> </a:t>
            </a:r>
            <a:r>
              <a:rPr lang="fi-FI" dirty="0" err="1"/>
              <a:t>inherited</a:t>
            </a:r>
            <a:r>
              <a:rPr lang="fi-FI" dirty="0"/>
              <a:t> into </a:t>
            </a:r>
            <a:r>
              <a:rPr lang="fi-FI" dirty="0" err="1"/>
              <a:t>the</a:t>
            </a:r>
            <a:r>
              <a:rPr lang="fi-FI" dirty="0"/>
              <a:t> </a:t>
            </a:r>
            <a:r>
              <a:rPr lang="fi-FI" dirty="0" err="1"/>
              <a:t>derived</a:t>
            </a:r>
            <a:r>
              <a:rPr lang="fi-FI" dirty="0"/>
              <a:t> </a:t>
            </a:r>
            <a:r>
              <a:rPr lang="fi-FI" dirty="0" err="1"/>
              <a:t>class</a:t>
            </a:r>
            <a:r>
              <a:rPr lang="fi-FI" dirty="0"/>
              <a:t>. </a:t>
            </a:r>
            <a:r>
              <a:rPr lang="fi-FI" dirty="0" err="1"/>
              <a:t>The</a:t>
            </a:r>
            <a:r>
              <a:rPr lang="fi-FI" dirty="0"/>
              <a:t> </a:t>
            </a:r>
            <a:r>
              <a:rPr lang="fi-FI" dirty="0" err="1"/>
              <a:t>syntax</a:t>
            </a:r>
            <a:r>
              <a:rPr lang="fi-FI" dirty="0"/>
              <a:t> for </a:t>
            </a:r>
            <a:r>
              <a:rPr lang="fi-FI" dirty="0" err="1"/>
              <a:t>multiple</a:t>
            </a:r>
            <a:r>
              <a:rPr lang="fi-FI" dirty="0"/>
              <a:t> </a:t>
            </a:r>
            <a:r>
              <a:rPr lang="fi-FI" dirty="0" err="1"/>
              <a:t>inheritance</a:t>
            </a:r>
            <a:r>
              <a:rPr lang="fi-FI" dirty="0"/>
              <a:t> is </a:t>
            </a:r>
            <a:r>
              <a:rPr lang="fi-FI" dirty="0" err="1"/>
              <a:t>similar</a:t>
            </a:r>
            <a:r>
              <a:rPr lang="fi-FI" dirty="0"/>
              <a:t> to single inheritance.</a:t>
            </a:r>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spTree>
    <p:extLst>
      <p:ext uri="{BB962C8B-B14F-4D97-AF65-F5344CB8AC3E}">
        <p14:creationId xmlns:p14="http://schemas.microsoft.com/office/powerpoint/2010/main" val="2026850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sz="2000" dirty="0"/>
              <a:t>Create class called Animal which has class variable count, also create class Mammal which also has class variable count, then create class Human that has two parent classes Animal and Mammal.</a:t>
            </a:r>
          </a:p>
          <a:p>
            <a:endParaRPr lang="en-US" sz="2000"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err="1"/>
              <a:t>Exercise</a:t>
            </a:r>
            <a:r>
              <a:rPr lang="fi-FI" sz="2800" dirty="0"/>
              <a:t> 13.</a:t>
            </a:r>
          </a:p>
        </p:txBody>
      </p:sp>
    </p:spTree>
    <p:extLst>
      <p:ext uri="{BB962C8B-B14F-4D97-AF65-F5344CB8AC3E}">
        <p14:creationId xmlns:p14="http://schemas.microsoft.com/office/powerpoint/2010/main" val="454702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Inheritance</a:t>
            </a:r>
          </a:p>
          <a:p>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pic>
        <p:nvPicPr>
          <p:cNvPr id="2" name="Picture 1">
            <a:extLst>
              <a:ext uri="{FF2B5EF4-FFF2-40B4-BE49-F238E27FC236}">
                <a16:creationId xmlns:a16="http://schemas.microsoft.com/office/drawing/2014/main" id="{9B4F408E-D298-3D4F-A17B-0CB14A42E408}"/>
              </a:ext>
            </a:extLst>
          </p:cNvPr>
          <p:cNvPicPr>
            <a:picLocks noChangeAspect="1"/>
          </p:cNvPicPr>
          <p:nvPr/>
        </p:nvPicPr>
        <p:blipFill>
          <a:blip r:embed="rId2"/>
          <a:stretch>
            <a:fillRect/>
          </a:stretch>
        </p:blipFill>
        <p:spPr>
          <a:xfrm>
            <a:off x="2525615" y="2321213"/>
            <a:ext cx="3873500" cy="3822700"/>
          </a:xfrm>
          <a:prstGeom prst="rect">
            <a:avLst/>
          </a:prstGeom>
        </p:spPr>
      </p:pic>
    </p:spTree>
    <p:extLst>
      <p:ext uri="{BB962C8B-B14F-4D97-AF65-F5344CB8AC3E}">
        <p14:creationId xmlns:p14="http://schemas.microsoft.com/office/powerpoint/2010/main" val="1887155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Inheritance</a:t>
            </a:r>
          </a:p>
          <a:p>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pic>
        <p:nvPicPr>
          <p:cNvPr id="2" name="Picture 1">
            <a:extLst>
              <a:ext uri="{FF2B5EF4-FFF2-40B4-BE49-F238E27FC236}">
                <a16:creationId xmlns:a16="http://schemas.microsoft.com/office/drawing/2014/main" id="{7D50CDEB-C5E3-4342-A336-C4CB725ADF6D}"/>
              </a:ext>
            </a:extLst>
          </p:cNvPr>
          <p:cNvPicPr>
            <a:picLocks noChangeAspect="1"/>
          </p:cNvPicPr>
          <p:nvPr/>
        </p:nvPicPr>
        <p:blipFill>
          <a:blip r:embed="rId2"/>
          <a:stretch>
            <a:fillRect/>
          </a:stretch>
        </p:blipFill>
        <p:spPr>
          <a:xfrm>
            <a:off x="431221" y="2224232"/>
            <a:ext cx="8078447" cy="2255404"/>
          </a:xfrm>
          <a:prstGeom prst="rect">
            <a:avLst/>
          </a:prstGeom>
        </p:spPr>
      </p:pic>
    </p:spTree>
    <p:extLst>
      <p:ext uri="{BB962C8B-B14F-4D97-AF65-F5344CB8AC3E}">
        <p14:creationId xmlns:p14="http://schemas.microsoft.com/office/powerpoint/2010/main" val="3710696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Multiple Inheritance</a:t>
            </a:r>
          </a:p>
          <a:p>
            <a:endParaRPr lang="fi-FI" dirty="0"/>
          </a:p>
          <a:p>
            <a:r>
              <a:rPr lang="fi-FI" dirty="0">
                <a:solidFill>
                  <a:srgbClr val="7030A0"/>
                </a:solidFill>
              </a:rPr>
              <a:t>.</a:t>
            </a:r>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pic>
        <p:nvPicPr>
          <p:cNvPr id="2" name="Picture 1"/>
          <p:cNvPicPr>
            <a:picLocks noChangeAspect="1"/>
          </p:cNvPicPr>
          <p:nvPr/>
        </p:nvPicPr>
        <p:blipFill>
          <a:blip r:embed="rId2"/>
          <a:stretch>
            <a:fillRect/>
          </a:stretch>
        </p:blipFill>
        <p:spPr>
          <a:xfrm>
            <a:off x="331236" y="1853737"/>
            <a:ext cx="6268366" cy="4833938"/>
          </a:xfrm>
          <a:prstGeom prst="rect">
            <a:avLst/>
          </a:prstGeom>
        </p:spPr>
      </p:pic>
    </p:spTree>
    <p:extLst>
      <p:ext uri="{BB962C8B-B14F-4D97-AF65-F5344CB8AC3E}">
        <p14:creationId xmlns:p14="http://schemas.microsoft.com/office/powerpoint/2010/main" val="983450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Polymorphism</a:t>
            </a:r>
          </a:p>
          <a:p>
            <a:r>
              <a:rPr lang="fi-FI" dirty="0" err="1"/>
              <a:t>The</a:t>
            </a:r>
            <a:r>
              <a:rPr lang="fi-FI" dirty="0"/>
              <a:t> </a:t>
            </a:r>
            <a:r>
              <a:rPr lang="fi-FI" dirty="0" err="1"/>
              <a:t>word</a:t>
            </a:r>
            <a:r>
              <a:rPr lang="fi-FI" dirty="0"/>
              <a:t> </a:t>
            </a:r>
            <a:r>
              <a:rPr lang="fi-FI" dirty="0" err="1"/>
              <a:t>polymorphism</a:t>
            </a:r>
            <a:r>
              <a:rPr lang="fi-FI" dirty="0"/>
              <a:t> </a:t>
            </a:r>
            <a:r>
              <a:rPr lang="fi-FI" dirty="0" err="1"/>
              <a:t>means</a:t>
            </a:r>
            <a:r>
              <a:rPr lang="fi-FI" dirty="0"/>
              <a:t> </a:t>
            </a:r>
            <a:r>
              <a:rPr lang="fi-FI" dirty="0" err="1"/>
              <a:t>having</a:t>
            </a:r>
            <a:r>
              <a:rPr lang="fi-FI" dirty="0"/>
              <a:t> </a:t>
            </a:r>
            <a:r>
              <a:rPr lang="fi-FI" dirty="0" err="1"/>
              <a:t>many</a:t>
            </a:r>
            <a:r>
              <a:rPr lang="fi-FI" dirty="0"/>
              <a:t> </a:t>
            </a:r>
            <a:r>
              <a:rPr lang="fi-FI" dirty="0" err="1"/>
              <a:t>forms</a:t>
            </a:r>
            <a:r>
              <a:rPr lang="fi-FI" dirty="0"/>
              <a:t>. In </a:t>
            </a:r>
            <a:r>
              <a:rPr lang="fi-FI" dirty="0" err="1"/>
              <a:t>simple</a:t>
            </a:r>
            <a:r>
              <a:rPr lang="fi-FI" dirty="0"/>
              <a:t> </a:t>
            </a:r>
            <a:r>
              <a:rPr lang="fi-FI" dirty="0" err="1"/>
              <a:t>words</a:t>
            </a:r>
            <a:r>
              <a:rPr lang="fi-FI" dirty="0"/>
              <a:t>, </a:t>
            </a:r>
            <a:r>
              <a:rPr lang="fi-FI" dirty="0" err="1"/>
              <a:t>we</a:t>
            </a:r>
            <a:r>
              <a:rPr lang="fi-FI" dirty="0"/>
              <a:t> </a:t>
            </a:r>
            <a:r>
              <a:rPr lang="fi-FI" dirty="0" err="1"/>
              <a:t>can</a:t>
            </a:r>
            <a:r>
              <a:rPr lang="fi-FI" dirty="0"/>
              <a:t> </a:t>
            </a:r>
            <a:r>
              <a:rPr lang="fi-FI" dirty="0" err="1"/>
              <a:t>define</a:t>
            </a:r>
            <a:r>
              <a:rPr lang="fi-FI" dirty="0"/>
              <a:t> </a:t>
            </a:r>
            <a:r>
              <a:rPr lang="fi-FI" dirty="0" err="1"/>
              <a:t>polymorphism</a:t>
            </a:r>
            <a:r>
              <a:rPr lang="fi-FI" dirty="0"/>
              <a:t> as </a:t>
            </a:r>
            <a:r>
              <a:rPr lang="fi-FI" dirty="0" err="1"/>
              <a:t>the</a:t>
            </a:r>
            <a:r>
              <a:rPr lang="fi-FI" dirty="0"/>
              <a:t> </a:t>
            </a:r>
            <a:r>
              <a:rPr lang="fi-FI" dirty="0" err="1"/>
              <a:t>ability</a:t>
            </a:r>
            <a:r>
              <a:rPr lang="fi-FI" dirty="0"/>
              <a:t> of a </a:t>
            </a:r>
            <a:r>
              <a:rPr lang="fi-FI" dirty="0" err="1"/>
              <a:t>message</a:t>
            </a:r>
            <a:r>
              <a:rPr lang="fi-FI" dirty="0"/>
              <a:t> to </a:t>
            </a:r>
            <a:r>
              <a:rPr lang="fi-FI" dirty="0" err="1"/>
              <a:t>be</a:t>
            </a:r>
            <a:r>
              <a:rPr lang="fi-FI" dirty="0"/>
              <a:t> </a:t>
            </a:r>
            <a:r>
              <a:rPr lang="fi-FI" dirty="0" err="1"/>
              <a:t>displayed</a:t>
            </a:r>
            <a:r>
              <a:rPr lang="fi-FI" dirty="0"/>
              <a:t> in </a:t>
            </a:r>
            <a:r>
              <a:rPr lang="fi-FI" dirty="0" err="1"/>
              <a:t>more</a:t>
            </a:r>
            <a:r>
              <a:rPr lang="fi-FI" dirty="0"/>
              <a:t> </a:t>
            </a:r>
            <a:r>
              <a:rPr lang="fi-FI" dirty="0" err="1"/>
              <a:t>than</a:t>
            </a:r>
            <a:r>
              <a:rPr lang="fi-FI" dirty="0"/>
              <a:t> </a:t>
            </a:r>
            <a:r>
              <a:rPr lang="fi-FI" dirty="0" err="1"/>
              <a:t>one</a:t>
            </a:r>
            <a:r>
              <a:rPr lang="fi-FI" dirty="0"/>
              <a:t> </a:t>
            </a:r>
            <a:r>
              <a:rPr lang="fi-FI" dirty="0" err="1"/>
              <a:t>form</a:t>
            </a:r>
            <a:r>
              <a:rPr lang="fi-FI" dirty="0"/>
              <a:t>.</a:t>
            </a:r>
          </a:p>
          <a:p>
            <a:br>
              <a:rPr lang="fi-FI" dirty="0"/>
            </a:br>
            <a:r>
              <a:rPr lang="fi-FI" dirty="0"/>
              <a:t>Real life </a:t>
            </a:r>
            <a:r>
              <a:rPr lang="fi-FI" dirty="0" err="1"/>
              <a:t>example</a:t>
            </a:r>
            <a:r>
              <a:rPr lang="fi-FI" dirty="0"/>
              <a:t> of </a:t>
            </a:r>
            <a:r>
              <a:rPr lang="fi-FI" dirty="0" err="1"/>
              <a:t>polymorphism</a:t>
            </a:r>
            <a:r>
              <a:rPr lang="fi-FI" dirty="0"/>
              <a:t>, a person at a </a:t>
            </a:r>
            <a:r>
              <a:rPr lang="fi-FI" dirty="0" err="1"/>
              <a:t>same</a:t>
            </a:r>
            <a:r>
              <a:rPr lang="fi-FI" dirty="0"/>
              <a:t> </a:t>
            </a:r>
            <a:r>
              <a:rPr lang="fi-FI" dirty="0" err="1"/>
              <a:t>time</a:t>
            </a:r>
            <a:r>
              <a:rPr lang="fi-FI" dirty="0"/>
              <a:t> </a:t>
            </a:r>
            <a:r>
              <a:rPr lang="fi-FI" dirty="0" err="1"/>
              <a:t>can</a:t>
            </a:r>
            <a:r>
              <a:rPr lang="fi-FI" dirty="0"/>
              <a:t> </a:t>
            </a:r>
            <a:r>
              <a:rPr lang="fi-FI" dirty="0" err="1"/>
              <a:t>have</a:t>
            </a:r>
            <a:r>
              <a:rPr lang="fi-FI" dirty="0"/>
              <a:t> </a:t>
            </a:r>
            <a:r>
              <a:rPr lang="fi-FI" dirty="0" err="1"/>
              <a:t>different</a:t>
            </a:r>
            <a:r>
              <a:rPr lang="fi-FI" dirty="0"/>
              <a:t> </a:t>
            </a:r>
            <a:r>
              <a:rPr lang="fi-FI" dirty="0" err="1"/>
              <a:t>characteristic</a:t>
            </a:r>
            <a:r>
              <a:rPr lang="fi-FI" dirty="0"/>
              <a:t>. Like a </a:t>
            </a:r>
            <a:r>
              <a:rPr lang="fi-FI" dirty="0" err="1"/>
              <a:t>man</a:t>
            </a:r>
            <a:r>
              <a:rPr lang="fi-FI" dirty="0"/>
              <a:t> at a </a:t>
            </a:r>
            <a:r>
              <a:rPr lang="fi-FI" dirty="0" err="1"/>
              <a:t>same</a:t>
            </a:r>
            <a:r>
              <a:rPr lang="fi-FI" dirty="0"/>
              <a:t> </a:t>
            </a:r>
            <a:r>
              <a:rPr lang="fi-FI" dirty="0" err="1"/>
              <a:t>time</a:t>
            </a:r>
            <a:r>
              <a:rPr lang="fi-FI" dirty="0"/>
              <a:t> is a </a:t>
            </a:r>
            <a:r>
              <a:rPr lang="fi-FI" dirty="0" err="1"/>
              <a:t>father</a:t>
            </a:r>
            <a:r>
              <a:rPr lang="fi-FI" dirty="0"/>
              <a:t>, a </a:t>
            </a:r>
            <a:r>
              <a:rPr lang="fi-FI" dirty="0" err="1"/>
              <a:t>husband</a:t>
            </a:r>
            <a:r>
              <a:rPr lang="fi-FI" dirty="0"/>
              <a:t>, a </a:t>
            </a:r>
            <a:r>
              <a:rPr lang="fi-FI" dirty="0" err="1"/>
              <a:t>employee</a:t>
            </a:r>
            <a:r>
              <a:rPr lang="fi-FI" dirty="0"/>
              <a:t>. </a:t>
            </a:r>
            <a:r>
              <a:rPr lang="fi-FI" dirty="0" err="1"/>
              <a:t>So</a:t>
            </a:r>
            <a:r>
              <a:rPr lang="fi-FI" dirty="0"/>
              <a:t> a </a:t>
            </a:r>
            <a:r>
              <a:rPr lang="fi-FI" dirty="0" err="1"/>
              <a:t>same</a:t>
            </a:r>
            <a:r>
              <a:rPr lang="fi-FI" dirty="0"/>
              <a:t> person </a:t>
            </a:r>
            <a:r>
              <a:rPr lang="fi-FI" dirty="0" err="1"/>
              <a:t>posses</a:t>
            </a:r>
            <a:r>
              <a:rPr lang="fi-FI" dirty="0"/>
              <a:t> </a:t>
            </a:r>
            <a:r>
              <a:rPr lang="fi-FI" dirty="0" err="1"/>
              <a:t>have</a:t>
            </a:r>
            <a:r>
              <a:rPr lang="fi-FI" dirty="0"/>
              <a:t> </a:t>
            </a:r>
            <a:r>
              <a:rPr lang="fi-FI" dirty="0" err="1"/>
              <a:t>different</a:t>
            </a:r>
            <a:r>
              <a:rPr lang="fi-FI" dirty="0"/>
              <a:t> </a:t>
            </a:r>
            <a:r>
              <a:rPr lang="fi-FI" dirty="0" err="1"/>
              <a:t>behavior</a:t>
            </a:r>
            <a:r>
              <a:rPr lang="fi-FI" dirty="0"/>
              <a:t> in </a:t>
            </a:r>
            <a:r>
              <a:rPr lang="fi-FI" dirty="0" err="1"/>
              <a:t>different</a:t>
            </a:r>
            <a:r>
              <a:rPr lang="fi-FI" dirty="0"/>
              <a:t> </a:t>
            </a:r>
            <a:r>
              <a:rPr lang="fi-FI" dirty="0" err="1"/>
              <a:t>situations</a:t>
            </a:r>
            <a:r>
              <a:rPr lang="fi-FI" dirty="0"/>
              <a:t>. </a:t>
            </a:r>
            <a:r>
              <a:rPr lang="fi-FI" dirty="0" err="1"/>
              <a:t>This</a:t>
            </a:r>
            <a:r>
              <a:rPr lang="fi-FI" dirty="0"/>
              <a:t> is </a:t>
            </a:r>
            <a:r>
              <a:rPr lang="fi-FI" dirty="0" err="1"/>
              <a:t>called</a:t>
            </a:r>
            <a:r>
              <a:rPr lang="fi-FI" dirty="0"/>
              <a:t> </a:t>
            </a:r>
            <a:r>
              <a:rPr lang="fi-FI" dirty="0" err="1"/>
              <a:t>polymorphism</a:t>
            </a:r>
            <a:r>
              <a:rPr lang="fi-FI" dirty="0"/>
              <a:t>.</a:t>
            </a:r>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spTree>
    <p:extLst>
      <p:ext uri="{BB962C8B-B14F-4D97-AF65-F5344CB8AC3E}">
        <p14:creationId xmlns:p14="http://schemas.microsoft.com/office/powerpoint/2010/main" val="33759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Polymorphism</a:t>
            </a:r>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pic>
        <p:nvPicPr>
          <p:cNvPr id="2" name="Picture 1">
            <a:extLst>
              <a:ext uri="{FF2B5EF4-FFF2-40B4-BE49-F238E27FC236}">
                <a16:creationId xmlns:a16="http://schemas.microsoft.com/office/drawing/2014/main" id="{988960FC-9B44-3D40-9397-DD111206B44D}"/>
              </a:ext>
            </a:extLst>
          </p:cNvPr>
          <p:cNvPicPr>
            <a:picLocks noChangeAspect="1"/>
          </p:cNvPicPr>
          <p:nvPr/>
        </p:nvPicPr>
        <p:blipFill>
          <a:blip r:embed="rId2"/>
          <a:stretch>
            <a:fillRect/>
          </a:stretch>
        </p:blipFill>
        <p:spPr>
          <a:xfrm>
            <a:off x="1762289" y="3514593"/>
            <a:ext cx="5717392" cy="2765556"/>
          </a:xfrm>
          <a:prstGeom prst="rect">
            <a:avLst/>
          </a:prstGeom>
        </p:spPr>
      </p:pic>
      <p:sp>
        <p:nvSpPr>
          <p:cNvPr id="4" name="Rectangle 3">
            <a:extLst>
              <a:ext uri="{FF2B5EF4-FFF2-40B4-BE49-F238E27FC236}">
                <a16:creationId xmlns:a16="http://schemas.microsoft.com/office/drawing/2014/main" id="{3D13F245-CB18-0C45-B035-F4C1FB210449}"/>
              </a:ext>
            </a:extLst>
          </p:cNvPr>
          <p:cNvSpPr/>
          <p:nvPr/>
        </p:nvSpPr>
        <p:spPr>
          <a:xfrm>
            <a:off x="331236" y="2095001"/>
            <a:ext cx="8131676" cy="923330"/>
          </a:xfrm>
          <a:prstGeom prst="rect">
            <a:avLst/>
          </a:prstGeom>
        </p:spPr>
        <p:txBody>
          <a:bodyPr wrap="square">
            <a:spAutoFit/>
          </a:bodyPr>
          <a:lstStyle/>
          <a:p>
            <a:r>
              <a:rPr lang="fi-FI" dirty="0" err="1">
                <a:solidFill>
                  <a:srgbClr val="252830"/>
                </a:solidFill>
                <a:latin typeface="Open Sans" panose="020B0606030504020204" pitchFamily="34" charset="0"/>
              </a:rPr>
              <a:t>Suppose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we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need</a:t>
            </a:r>
            <a:r>
              <a:rPr lang="fi-FI" dirty="0">
                <a:solidFill>
                  <a:srgbClr val="252830"/>
                </a:solidFill>
                <a:latin typeface="Open Sans" panose="020B0606030504020204" pitchFamily="34" charset="0"/>
              </a:rPr>
              <a:t> to </a:t>
            </a:r>
            <a:r>
              <a:rPr lang="fi-FI" dirty="0" err="1">
                <a:solidFill>
                  <a:srgbClr val="252830"/>
                </a:solidFill>
                <a:latin typeface="Open Sans" panose="020B0606030504020204" pitchFamily="34" charset="0"/>
              </a:rPr>
              <a:t>draw</a:t>
            </a:r>
            <a:r>
              <a:rPr lang="fi-FI" dirty="0">
                <a:solidFill>
                  <a:srgbClr val="252830"/>
                </a:solidFill>
                <a:latin typeface="Open Sans" panose="020B0606030504020204" pitchFamily="34" charset="0"/>
              </a:rPr>
              <a:t> a </a:t>
            </a:r>
            <a:r>
              <a:rPr lang="fi-FI" dirty="0" err="1">
                <a:solidFill>
                  <a:srgbClr val="252830"/>
                </a:solidFill>
                <a:latin typeface="Open Sans" panose="020B0606030504020204" pitchFamily="34" charset="0"/>
              </a:rPr>
              <a:t>shape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there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are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multiple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shape</a:t>
            </a:r>
            <a:r>
              <a:rPr lang="fi-FI" dirty="0">
                <a:solidFill>
                  <a:srgbClr val="252830"/>
                </a:solidFill>
                <a:latin typeface="Open Sans" panose="020B0606030504020204" pitchFamily="34" charset="0"/>
              </a:rPr>
              <a:t> option (</a:t>
            </a:r>
            <a:r>
              <a:rPr lang="fi-FI" dirty="0" err="1">
                <a:solidFill>
                  <a:srgbClr val="252830"/>
                </a:solidFill>
                <a:latin typeface="Open Sans" panose="020B0606030504020204" pitchFamily="34" charset="0"/>
              </a:rPr>
              <a:t>triangle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rectangle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circle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However</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we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could</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use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same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method</a:t>
            </a:r>
            <a:r>
              <a:rPr lang="fi-FI" dirty="0">
                <a:solidFill>
                  <a:srgbClr val="252830"/>
                </a:solidFill>
                <a:latin typeface="Open Sans" panose="020B0606030504020204" pitchFamily="34" charset="0"/>
              </a:rPr>
              <a:t> to </a:t>
            </a:r>
            <a:r>
              <a:rPr lang="fi-FI" dirty="0" err="1">
                <a:solidFill>
                  <a:srgbClr val="252830"/>
                </a:solidFill>
                <a:latin typeface="Open Sans" panose="020B0606030504020204" pitchFamily="34" charset="0"/>
              </a:rPr>
              <a:t>draw</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any</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shape</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This</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concept</a:t>
            </a:r>
            <a:r>
              <a:rPr lang="fi-FI" dirty="0">
                <a:solidFill>
                  <a:srgbClr val="252830"/>
                </a:solidFill>
                <a:latin typeface="Open Sans" panose="020B0606030504020204" pitchFamily="34" charset="0"/>
              </a:rPr>
              <a:t> is </a:t>
            </a:r>
            <a:r>
              <a:rPr lang="fi-FI" dirty="0" err="1">
                <a:solidFill>
                  <a:srgbClr val="252830"/>
                </a:solidFill>
                <a:latin typeface="Open Sans" panose="020B0606030504020204" pitchFamily="34" charset="0"/>
              </a:rPr>
              <a:t>called</a:t>
            </a:r>
            <a:r>
              <a:rPr lang="fi-FI" dirty="0">
                <a:solidFill>
                  <a:srgbClr val="252830"/>
                </a:solidFill>
                <a:latin typeface="Open Sans" panose="020B0606030504020204" pitchFamily="34" charset="0"/>
              </a:rPr>
              <a:t> </a:t>
            </a:r>
            <a:r>
              <a:rPr lang="fi-FI" dirty="0" err="1">
                <a:solidFill>
                  <a:srgbClr val="252830"/>
                </a:solidFill>
                <a:latin typeface="Open Sans" panose="020B0606030504020204" pitchFamily="34" charset="0"/>
              </a:rPr>
              <a:t>Polymorphism</a:t>
            </a:r>
            <a:r>
              <a:rPr lang="fi-FI" dirty="0">
                <a:solidFill>
                  <a:srgbClr val="252830"/>
                </a:solidFill>
                <a:latin typeface="Open Sans" panose="020B0606030504020204" pitchFamily="34" charset="0"/>
              </a:rPr>
              <a:t>.</a:t>
            </a:r>
            <a:endParaRPr lang="fi-FI" dirty="0"/>
          </a:p>
        </p:txBody>
      </p:sp>
    </p:spTree>
    <p:extLst>
      <p:ext uri="{BB962C8B-B14F-4D97-AF65-F5344CB8AC3E}">
        <p14:creationId xmlns:p14="http://schemas.microsoft.com/office/powerpoint/2010/main" val="75003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Polymorphism</a:t>
            </a:r>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sp>
        <p:nvSpPr>
          <p:cNvPr id="6" name="Content Placeholder 2">
            <a:extLst>
              <a:ext uri="{FF2B5EF4-FFF2-40B4-BE49-F238E27FC236}">
                <a16:creationId xmlns:a16="http://schemas.microsoft.com/office/drawing/2014/main" id="{65D827CE-E8C8-C846-B780-71B71DE4EBD6}"/>
              </a:ext>
            </a:extLst>
          </p:cNvPr>
          <p:cNvSpPr txBox="1">
            <a:spLocks/>
          </p:cNvSpPr>
          <p:nvPr/>
        </p:nvSpPr>
        <p:spPr>
          <a:xfrm>
            <a:off x="331236" y="2638425"/>
            <a:ext cx="8262258" cy="14531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Demo by using </a:t>
            </a:r>
            <a:r>
              <a:rPr lang="en-US" b="1" dirty="0" err="1"/>
              <a:t>fruitbox</a:t>
            </a:r>
            <a:r>
              <a:rPr lang="en-US" b="1" dirty="0"/>
              <a:t> example</a:t>
            </a:r>
          </a:p>
        </p:txBody>
      </p:sp>
    </p:spTree>
    <p:extLst>
      <p:ext uri="{BB962C8B-B14F-4D97-AF65-F5344CB8AC3E}">
        <p14:creationId xmlns:p14="http://schemas.microsoft.com/office/powerpoint/2010/main" val="322639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236" y="1368425"/>
            <a:ext cx="8262258" cy="1453152"/>
          </a:xfrm>
        </p:spPr>
        <p:txBody>
          <a:bodyPr/>
          <a:lstStyle/>
          <a:p>
            <a:r>
              <a:rPr lang="en-US" b="1" dirty="0"/>
              <a:t>Overriding the Functionality of a Parent Class</a:t>
            </a:r>
          </a:p>
          <a:p>
            <a:endParaRPr lang="fi-FI" dirty="0"/>
          </a:p>
          <a:p>
            <a:r>
              <a:rPr lang="fi-FI" dirty="0" err="1"/>
              <a:t>Remember</a:t>
            </a:r>
            <a:r>
              <a:rPr lang="fi-FI" dirty="0"/>
              <a:t> </a:t>
            </a:r>
            <a:r>
              <a:rPr lang="fi-FI" dirty="0" err="1"/>
              <a:t>that</a:t>
            </a:r>
            <a:r>
              <a:rPr lang="fi-FI" dirty="0"/>
              <a:t> </a:t>
            </a:r>
            <a:r>
              <a:rPr lang="fi-FI" dirty="0" err="1"/>
              <a:t>child</a:t>
            </a:r>
            <a:r>
              <a:rPr lang="fi-FI" dirty="0"/>
              <a:t> </a:t>
            </a:r>
            <a:r>
              <a:rPr lang="fi-FI" dirty="0" err="1"/>
              <a:t>classes</a:t>
            </a:r>
            <a:r>
              <a:rPr lang="fi-FI" dirty="0"/>
              <a:t> </a:t>
            </a:r>
            <a:r>
              <a:rPr lang="fi-FI" dirty="0" err="1"/>
              <a:t>can</a:t>
            </a:r>
            <a:r>
              <a:rPr lang="fi-FI" dirty="0"/>
              <a:t> </a:t>
            </a:r>
            <a:r>
              <a:rPr lang="fi-FI" dirty="0" err="1"/>
              <a:t>also</a:t>
            </a:r>
            <a:r>
              <a:rPr lang="fi-FI" dirty="0"/>
              <a:t> </a:t>
            </a:r>
            <a:r>
              <a:rPr lang="fi-FI" dirty="0" err="1"/>
              <a:t>override</a:t>
            </a:r>
            <a:r>
              <a:rPr lang="fi-FI" dirty="0"/>
              <a:t> </a:t>
            </a:r>
            <a:r>
              <a:rPr lang="fi-FI" dirty="0" err="1"/>
              <a:t>attributes</a:t>
            </a:r>
            <a:r>
              <a:rPr lang="fi-FI" dirty="0"/>
              <a:t> and </a:t>
            </a:r>
            <a:r>
              <a:rPr lang="fi-FI" dirty="0" err="1"/>
              <a:t>behaviors</a:t>
            </a:r>
            <a:r>
              <a:rPr lang="fi-FI" dirty="0"/>
              <a:t> </a:t>
            </a:r>
            <a:r>
              <a:rPr lang="fi-FI" dirty="0" err="1"/>
              <a:t>from</a:t>
            </a:r>
            <a:r>
              <a:rPr lang="fi-FI" dirty="0"/>
              <a:t> </a:t>
            </a:r>
            <a:r>
              <a:rPr lang="fi-FI" dirty="0" err="1"/>
              <a:t>the</a:t>
            </a:r>
            <a:r>
              <a:rPr lang="fi-FI" dirty="0"/>
              <a:t> </a:t>
            </a:r>
            <a:r>
              <a:rPr lang="fi-FI" dirty="0" err="1"/>
              <a:t>parent</a:t>
            </a:r>
            <a:r>
              <a:rPr lang="fi-FI" dirty="0"/>
              <a:t> </a:t>
            </a:r>
            <a:r>
              <a:rPr lang="fi-FI" dirty="0" err="1"/>
              <a:t>class</a:t>
            </a:r>
            <a:r>
              <a:rPr lang="fi-FI" dirty="0"/>
              <a:t>.</a:t>
            </a:r>
            <a:br>
              <a:rPr lang="fi-FI" dirty="0"/>
            </a:br>
            <a:endParaRPr lang="fi-FI" dirty="0"/>
          </a:p>
        </p:txBody>
      </p:sp>
      <p:sp>
        <p:nvSpPr>
          <p:cNvPr id="7" name="Title 1">
            <a:extLst>
              <a:ext uri="{FF2B5EF4-FFF2-40B4-BE49-F238E27FC236}">
                <a16:creationId xmlns:a16="http://schemas.microsoft.com/office/drawing/2014/main" id="{24BD115B-E19F-664D-8FB2-D900C692C36E}"/>
              </a:ext>
            </a:extLst>
          </p:cNvPr>
          <p:cNvSpPr txBox="1">
            <a:spLocks/>
          </p:cNvSpPr>
          <p:nvPr/>
        </p:nvSpPr>
        <p:spPr>
          <a:xfrm>
            <a:off x="331236" y="397976"/>
            <a:ext cx="8579499" cy="645465"/>
          </a:xfrm>
          <a:prstGeom prst="rect">
            <a:avLst/>
          </a:prstGeom>
        </p:spPr>
        <p:txBody>
          <a:bodyPr anchor="b">
            <a:noAutofit/>
          </a:bodyPr>
          <a:lstStyle>
            <a:lvl1pPr algn="l" defTabSz="914400" rtl="0" eaLnBrk="1" latinLnBrk="0" hangingPunct="1">
              <a:lnSpc>
                <a:spcPct val="90000"/>
              </a:lnSpc>
              <a:spcBef>
                <a:spcPct val="0"/>
              </a:spcBef>
              <a:buNone/>
              <a:defRPr sz="3800" b="1" kern="1200">
                <a:solidFill>
                  <a:schemeClr val="bg1"/>
                </a:solidFill>
                <a:latin typeface="Corbel" panose="020B0503020204020204" pitchFamily="34" charset="0"/>
                <a:ea typeface="+mj-ea"/>
                <a:cs typeface="+mj-cs"/>
              </a:defRPr>
            </a:lvl1pPr>
          </a:lstStyle>
          <a:p>
            <a:r>
              <a:rPr lang="fi-FI" sz="2800" dirty="0"/>
              <a:t>Python </a:t>
            </a:r>
            <a:r>
              <a:rPr lang="fi-FI" sz="2800" dirty="0" err="1"/>
              <a:t>modules</a:t>
            </a:r>
            <a:endParaRPr lang="fi-FI" sz="2800" dirty="0"/>
          </a:p>
        </p:txBody>
      </p:sp>
    </p:spTree>
    <p:extLst>
      <p:ext uri="{BB962C8B-B14F-4D97-AF65-F5344CB8AC3E}">
        <p14:creationId xmlns:p14="http://schemas.microsoft.com/office/powerpoint/2010/main" val="2247658814"/>
      </p:ext>
    </p:extLst>
  </p:cSld>
  <p:clrMapOvr>
    <a:masterClrMapping/>
  </p:clrMapOvr>
</p:sld>
</file>

<file path=ppt/theme/theme1.xml><?xml version="1.0" encoding="utf-8"?>
<a:theme xmlns:a="http://schemas.openxmlformats.org/drawingml/2006/main" name="CENTRIA 2017">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FC73D018995741A39232355BFA298B" ma:contentTypeVersion="3" ma:contentTypeDescription="Create a new document." ma:contentTypeScope="" ma:versionID="4f29f4f1ffe54ab2c54dc7adccf934ee">
  <xsd:schema xmlns:xsd="http://www.w3.org/2001/XMLSchema" xmlns:xs="http://www.w3.org/2001/XMLSchema" xmlns:p="http://schemas.microsoft.com/office/2006/metadata/properties" xmlns:ns2="c3866cd0-27f3-4bc4-8745-0484ecbb38ee" targetNamespace="http://schemas.microsoft.com/office/2006/metadata/properties" ma:root="true" ma:fieldsID="e68b996a5c3d0cbb72b85f3e281e52dd" ns2:_="">
    <xsd:import namespace="c3866cd0-27f3-4bc4-8745-0484ecbb38ee"/>
    <xsd:element name="properties">
      <xsd:complexType>
        <xsd:sequence>
          <xsd:element name="documentManagement">
            <xsd:complexType>
              <xsd:all>
                <xsd:element ref="ns2:MediaServiceMetadata" minOccurs="0"/>
                <xsd:element ref="ns2:MediaServiceFastMetadata"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866cd0-27f3-4bc4-8745-0484ecbb38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3EF240-F263-489F-961D-F6C27DCFB26F}">
  <ds:schemaRefs>
    <ds:schemaRef ds:uri="http://schemas.microsoft.com/sharepoint/v3/contenttype/forms"/>
  </ds:schemaRefs>
</ds:datastoreItem>
</file>

<file path=customXml/itemProps2.xml><?xml version="1.0" encoding="utf-8"?>
<ds:datastoreItem xmlns:ds="http://schemas.openxmlformats.org/officeDocument/2006/customXml" ds:itemID="{667FDB01-AF0B-43BA-AAF4-5744AB83392C}">
  <ds:schemaRefs>
    <ds:schemaRef ds:uri="c3866cd0-27f3-4bc4-8745-0484ecbb38ee"/>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A68FA58-AE92-4F21-8864-D17AC775AA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866cd0-27f3-4bc4-8745-0484ecbb38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16642</TotalTime>
  <Words>297</Words>
  <Application>Microsoft Macintosh PowerPoint</Application>
  <PresentationFormat>On-screen Show (4:3)</PresentationFormat>
  <Paragraphs>81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Corbel</vt:lpstr>
      <vt:lpstr>Open Sans</vt:lpstr>
      <vt:lpstr>CENTRIA 2017</vt:lpstr>
      <vt:lpstr>Basics in programming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Centria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Johanna Essel</dc:creator>
  <cp:lastModifiedBy>Jari Isohanni</cp:lastModifiedBy>
  <cp:revision>223</cp:revision>
  <dcterms:created xsi:type="dcterms:W3CDTF">2017-05-08T07:46:11Z</dcterms:created>
  <dcterms:modified xsi:type="dcterms:W3CDTF">2019-10-23T19:57:28Z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0x01010005FC73D018995741A39232355BFA298B</vt:lpwstr>
  </property>
</Properties>
</file>